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99" r:id="rId2"/>
    <p:sldId id="258" r:id="rId3"/>
    <p:sldId id="260" r:id="rId4"/>
    <p:sldId id="270" r:id="rId5"/>
    <p:sldId id="263" r:id="rId6"/>
    <p:sldId id="265" r:id="rId7"/>
    <p:sldId id="264" r:id="rId8"/>
    <p:sldId id="266" r:id="rId9"/>
    <p:sldId id="293" r:id="rId10"/>
    <p:sldId id="276" r:id="rId11"/>
    <p:sldId id="291" r:id="rId12"/>
    <p:sldId id="292" r:id="rId13"/>
    <p:sldId id="273" r:id="rId14"/>
    <p:sldId id="274" r:id="rId15"/>
    <p:sldId id="275" r:id="rId16"/>
    <p:sldId id="267" r:id="rId17"/>
    <p:sldId id="268" r:id="rId18"/>
    <p:sldId id="269" r:id="rId19"/>
    <p:sldId id="271" r:id="rId20"/>
    <p:sldId id="272" r:id="rId21"/>
    <p:sldId id="283" r:id="rId22"/>
    <p:sldId id="278" r:id="rId23"/>
    <p:sldId id="285" r:id="rId24"/>
    <p:sldId id="284" r:id="rId25"/>
    <p:sldId id="286" r:id="rId26"/>
    <p:sldId id="289" r:id="rId27"/>
    <p:sldId id="297" r:id="rId28"/>
    <p:sldId id="288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5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DD45573-1809-4835-A5BB-CD5A51DF14A3}" type="datetimeFigureOut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6049BA1-FB93-4AFA-801D-9765B2A0B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0603A2-91F0-4351-BDE6-12D0C581948B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73EF7-FD8E-4E1E-AC74-EB1F1E399191}" type="datetimeFigureOut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1E1FA-6CD0-40C3-9159-9938A4CEC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550C-3B6A-4FCD-B586-A0FDD24BD6BC}" type="datetimeFigureOut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EE188-6C01-422F-9DF3-5932CC86E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3E92E-1A58-48F5-BA04-68AB530D6D0A}" type="datetimeFigureOut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0EB7-633F-4B35-8F8E-99FB0C321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1E976-5FDC-49BB-9A1B-F1DE5000DAD8}" type="datetimeFigureOut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49E3A-DC48-491C-A141-60250624D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D826-A83C-43A6-A434-11E0CD411A41}" type="datetimeFigureOut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E1275-005D-4021-AD3F-1CA4381CE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FF1B1-6A10-4E01-B845-DAD615633CD2}" type="datetimeFigureOut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A2554-BBB2-4B05-B127-348071FB5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4A814-2BD9-4801-852C-5A84FD25808D}" type="datetimeFigureOut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2101A-F1C2-4D60-BD2F-DBD129572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2CDB2-FAB5-4C0F-AAF1-E88E472BAFE0}" type="datetimeFigureOut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48EB9-5DB4-4DF6-B267-45DA41BB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4FCE6-6A7A-41D0-B327-CA70565B37A8}" type="datetimeFigureOut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718DF-FBE8-4055-A684-F02F83252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D7A15-424E-43DD-BBFD-E823977B7A47}" type="datetimeFigureOut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52C0D-0817-4917-946E-7754E47F5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EDA4F-E10B-4081-9C25-EA55EC9C85F1}" type="datetimeFigureOut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90B83-813E-4210-ACAA-2C3020EDA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B88FAA-AD64-45D9-A9E1-2F49213E5C81}" type="datetimeFigureOut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9E7F27-12BD-49A6-A16B-2395F3460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tietkiemdienT2thao\tietkiemnuoc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tietkiemdienT2thao\phimbacho.mp4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C\Downloads\FAPremierLeagueOfficialTheme-Dannha_37az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pn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tietkiemdienT2thao\tietkiemdien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Đạo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đức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8 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8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kiệm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tiền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của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Phạm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Thúy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Hồng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C\Pictures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16200000" flipH="1">
            <a:off x="952500" y="3390900"/>
            <a:ext cx="6858000" cy="76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0" y="1027113"/>
            <a:ext cx="4267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</a:rPr>
              <a:t>a) Giữ gìn sách vở, đồ dùng học tập .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0" y="2170113"/>
            <a:ext cx="43116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</a:rPr>
              <a:t>b) Giữ gìn quần áo, đồ dùng, đồ chơi .</a:t>
            </a:r>
          </a:p>
        </p:txBody>
      </p:sp>
      <p:sp>
        <p:nvSpPr>
          <p:cNvPr id="12293" name="Text Box 13"/>
          <p:cNvSpPr txBox="1">
            <a:spLocks noChangeArrowheads="1"/>
          </p:cNvSpPr>
          <p:nvPr/>
        </p:nvSpPr>
        <p:spPr bwMode="auto">
          <a:xfrm>
            <a:off x="0" y="4608513"/>
            <a:ext cx="43545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</a:rPr>
              <a:t>h)Ăn hết suất cơm của mình.</a:t>
            </a:r>
          </a:p>
        </p:txBody>
      </p:sp>
      <p:sp>
        <p:nvSpPr>
          <p:cNvPr id="12294" name="Text Box 15"/>
          <p:cNvSpPr txBox="1">
            <a:spLocks noChangeArrowheads="1"/>
          </p:cNvSpPr>
          <p:nvPr/>
        </p:nvSpPr>
        <p:spPr bwMode="auto">
          <a:xfrm>
            <a:off x="0" y="5751513"/>
            <a:ext cx="44434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</a:rPr>
              <a:t>k)Tắt điện khi ra khỏi phòng 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343400" y="1054100"/>
            <a:ext cx="5029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c)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Vẽ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bậy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bôi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bẩn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ra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sách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vở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bàn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ghế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tường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lớp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học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.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419600" y="2286000"/>
            <a:ext cx="3786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d) Xé sách vở .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419600" y="3200400"/>
            <a:ext cx="38687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đ)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Làm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mất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sách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vở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đồ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dùng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học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tập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.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419600" y="4572000"/>
            <a:ext cx="40719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e)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Vứt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sách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vở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đồ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dùng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đồ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chơi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bừa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bãi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.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0" y="3389313"/>
            <a:ext cx="39084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</a:rPr>
              <a:t>g) Không xin tiền ăn quà vặt.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419600" y="5715000"/>
            <a:ext cx="39497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Quên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khóa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vòi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nước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.</a:t>
            </a:r>
          </a:p>
        </p:txBody>
      </p:sp>
      <p:sp>
        <p:nvSpPr>
          <p:cNvPr id="9229" name="TextBox 14"/>
          <p:cNvSpPr txBox="1">
            <a:spLocks noChangeArrowheads="1"/>
          </p:cNvSpPr>
          <p:nvPr/>
        </p:nvSpPr>
        <p:spPr bwMode="auto">
          <a:xfrm>
            <a:off x="4419600" y="112713"/>
            <a:ext cx="4700588" cy="954087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</a:rPr>
              <a:t>Những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việc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chưa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kiệm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tiền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230" name="TextBox 15"/>
          <p:cNvSpPr txBox="1">
            <a:spLocks noChangeArrowheads="1"/>
          </p:cNvSpPr>
          <p:nvPr/>
        </p:nvSpPr>
        <p:spPr bwMode="auto">
          <a:xfrm>
            <a:off x="241300" y="76200"/>
            <a:ext cx="3721100" cy="95408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</a:rPr>
              <a:t>Những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việc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kiệm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tiền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  <p:bldP spid="11" grpId="0"/>
      <p:bldP spid="12" grpId="0"/>
      <p:bldP spid="14" grpId="0"/>
      <p:bldP spid="92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etkiemnuoc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838200"/>
            <a:ext cx="77724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C\Pictures\6-cach-de-dang-tiet-kiem-nuoc-it-n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:\Users\PC\Pictures\6-cach-de-dang-tiet-kiem-nuoc-it-ngo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4775"/>
            <a:ext cx="9144000" cy="714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267200" y="4267200"/>
            <a:ext cx="228600" cy="228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Users\PC\Pictures\6-cach-de-dang-tiet-kiem-nuoc-it-ngo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3"/>
            <a:ext cx="9144000" cy="675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_ELEARNING - BINH\_Tai nguyen\Hinh nen PowerPoint\Hinh nen\3-768x5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602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2133600"/>
            <a:ext cx="8382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8610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ahoma" pitchFamily="34" charset="0"/>
              </a:rPr>
              <a:t>Bài 5: Em hãy cùng các bạn trong nhóm thảo luận và đóng vai theo các tình huống sau: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381000" y="1784350"/>
            <a:ext cx="8534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000066"/>
                </a:solidFill>
              </a:rPr>
              <a:t>a) Bằng rủ Tuấn xé sách vở lấy giấy gấp đồ chơi .Tuấn sẽ giải quyết thế nào?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381000" y="3087688"/>
            <a:ext cx="838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000066"/>
                </a:solidFill>
              </a:rPr>
              <a:t>b) Em của Tâm đòi mẹ mua cho đồ chơi mới trong khi đã có quá nhiều đồ chơi. Tâm sẽ nói gì với em ?</a:t>
            </a: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381000" y="4984750"/>
            <a:ext cx="8458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000066"/>
                </a:solidFill>
              </a:rPr>
              <a:t>c)Cường nhìn thấy bạn Hà lấy vở mới ra dùng trong khi vở đang dùng vẫn còn nhiều giấy trắng. Cường sẽ nói gì với Hà?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_ELEARNING - BINH\_Tai nguyen\Hinh nen PowerPoint\Hinh nen\beautiful-sun-flower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81000" y="1784350"/>
            <a:ext cx="8534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000066"/>
                </a:solidFill>
              </a:rPr>
              <a:t>a) Bằng rủ Tuấn xé sách vở lấy giấy gấp đồ chơi .Tuấn sẽ giải quyết thế nào?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2438400" y="685800"/>
            <a:ext cx="3255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Tình huống 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57200" y="1905000"/>
            <a:ext cx="838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000066"/>
                </a:solidFill>
              </a:rPr>
              <a:t>b) Em của Tâm đòi mẹ mua cho đồ chơi mới trong khi đã có quá nhiều đồ chơi. Tâm sẽ nói gì với em ?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81000" y="2057400"/>
            <a:ext cx="8458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000066"/>
                </a:solidFill>
              </a:rPr>
              <a:t>c)Cường nhìn thấy bạn Hà lấy vở mới ra dùng trong khi vở đang dùng vẫn còn nhiều giấy trắng. Cường sẽ nói gì với Hà?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_ELEARNING - BINH\_Tai nguyen\Hinh nen PowerPoint\Hinh nen\3-768x5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602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2133600"/>
            <a:ext cx="8382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3:Trò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_ELEARNING - BINH\_Tai nguyen\Hinh nen PowerPoint\Hinh nen\3-768x5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602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2286000"/>
            <a:ext cx="89154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Ôn</a:t>
            </a:r>
            <a:r>
              <a:rPr lang="en-US" sz="9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9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bài</a:t>
            </a:r>
            <a:r>
              <a:rPr lang="en-US" sz="9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96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cũ</a:t>
            </a:r>
            <a:endParaRPr lang="en-US" sz="9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imbach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685800"/>
            <a:ext cx="711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_ELEARNING - BINH\_Tai nguyen\Hinh nen PowerPoint\Hinh nen\Pernalong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838200" y="-838200"/>
            <a:ext cx="11049000" cy="828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D:\_ELEARNING - BINH\_Tai nguyen\Hinh nen PowerPoint\Hinh nen\hands_up_kid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2971800"/>
            <a:ext cx="47498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676400" y="838200"/>
            <a:ext cx="7058343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Ai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nhanh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ai</a:t>
            </a: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đúng</a:t>
            </a:r>
            <a:endParaRPr lang="en-US" sz="6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3" name="Picture 12" descr="13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4075" y="1268413"/>
            <a:ext cx="4191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 rot="373000">
            <a:off x="112713" y="-80963"/>
            <a:ext cx="2840037" cy="2227263"/>
            <a:chOff x="2928" y="384"/>
            <a:chExt cx="1789" cy="1403"/>
          </a:xfrm>
        </p:grpSpPr>
        <p:sp>
          <p:nvSpPr>
            <p:cNvPr id="22718" name="Oval 19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Times New Roman" pitchFamily="18" charset="0"/>
              </a:endParaRPr>
            </a:p>
          </p:txBody>
        </p:sp>
        <p:sp>
          <p:nvSpPr>
            <p:cNvPr id="22719" name="Oval 20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Times New Roman" pitchFamily="18" charset="0"/>
              </a:endParaRPr>
            </a:p>
          </p:txBody>
        </p:sp>
        <p:sp>
          <p:nvSpPr>
            <p:cNvPr id="22720" name="Freeform 21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21" name="Freeform 22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22" name="Freeform 23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23" name="Freeform 24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24" name="Freeform 25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25" name="Freeform 26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26" name="Freeform 27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27" name="Freeform 28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28" name="Freeform 29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29" name="Freeform 30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30" name="Freeform 31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31" name="Freeform 32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32" name="Freeform 33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33" name="Freeform 34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34" name="Freeform 35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35" name="Freeform 36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36" name="Freeform 37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37" name="Freeform 38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38" name="Freeform 39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39" name="Freeform 40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40" name="Freeform 41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41" name="Freeform 42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42" name="Freeform 43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43" name="Freeform 44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44" name="Freeform 45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45" name="Freeform 46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46" name="Freeform 47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47" name="Freeform 48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48" name="Freeform 49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49" name="Freeform 50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50" name="Freeform 51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51" name="Freeform 52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52" name="Freeform 53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53" name="Freeform 54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54" name="Freeform 55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55" name="Freeform 56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56" name="Freeform 57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57" name="Freeform 58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58" name="Freeform 59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59" name="Freeform 60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60" name="Freeform 61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61" name="Freeform 62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62" name="Freeform 63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63" name="Freeform 64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64" name="Freeform 65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65" name="Freeform 66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66" name="Freeform 67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67" name="Freeform 68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68" name="Freeform 69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69" name="Freeform 70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70" name="Freeform 71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71" name="Freeform 72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72" name="Freeform 73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73" name="Freeform 74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74" name="Freeform 75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75" name="Freeform 76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76" name="Freeform 77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77" name="Freeform 78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78" name="Freeform 79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79" name="Freeform 80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80" name="Freeform 81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81" name="Freeform 82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82" name="Freeform 83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83" name="Freeform 84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84" name="Freeform 85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85" name="Freeform 86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86" name="Freeform 87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87" name="Arc 88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88" name="Arc 89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vi-VN"/>
            </a:p>
          </p:txBody>
        </p:sp>
        <p:sp>
          <p:nvSpPr>
            <p:cNvPr id="22789" name="Arc 90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90" name="Arc 91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91" name="Arc 92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92" name="Arc 93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93" name="Arc 94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94" name="Arc 95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95" name="Freeform 96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96" name="Freeform 97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97" name="Arc 98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98" name="Arc 99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99" name="Arc 100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800" name="Freeform 101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801" name="Freeform 102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802" name="Freeform 103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803" name="Freeform 104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804" name="Freeform 105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3 w 776"/>
                <a:gd name="T3" fmla="*/ 0 h 2368"/>
                <a:gd name="T4" fmla="*/ 1 w 776"/>
                <a:gd name="T5" fmla="*/ 0 h 2368"/>
                <a:gd name="T6" fmla="*/ 3 w 776"/>
                <a:gd name="T7" fmla="*/ 0 h 2368"/>
                <a:gd name="T8" fmla="*/ 2 w 776"/>
                <a:gd name="T9" fmla="*/ 0 h 2368"/>
                <a:gd name="T10" fmla="*/ 4 w 776"/>
                <a:gd name="T11" fmla="*/ 0 h 2368"/>
                <a:gd name="T12" fmla="*/ 3 w 776"/>
                <a:gd name="T13" fmla="*/ 0 h 2368"/>
                <a:gd name="T14" fmla="*/ 5 w 776"/>
                <a:gd name="T15" fmla="*/ 0 h 2368"/>
                <a:gd name="T16" fmla="*/ 4 w 776"/>
                <a:gd name="T17" fmla="*/ 0 h 2368"/>
                <a:gd name="T18" fmla="*/ 5 w 776"/>
                <a:gd name="T19" fmla="*/ 0 h 2368"/>
                <a:gd name="T20" fmla="*/ 5 w 776"/>
                <a:gd name="T21" fmla="*/ 0 h 2368"/>
                <a:gd name="T22" fmla="*/ 6 w 776"/>
                <a:gd name="T23" fmla="*/ 0 h 2368"/>
                <a:gd name="T24" fmla="*/ 6 w 776"/>
                <a:gd name="T25" fmla="*/ 0 h 2368"/>
                <a:gd name="T26" fmla="*/ 7 w 776"/>
                <a:gd name="T27" fmla="*/ 0 h 2368"/>
                <a:gd name="T28" fmla="*/ 6 w 776"/>
                <a:gd name="T29" fmla="*/ 0 h 2368"/>
                <a:gd name="T30" fmla="*/ 7 w 776"/>
                <a:gd name="T31" fmla="*/ 0 h 2368"/>
                <a:gd name="T32" fmla="*/ 7 w 776"/>
                <a:gd name="T33" fmla="*/ 0 h 2368"/>
                <a:gd name="T34" fmla="*/ 7 w 776"/>
                <a:gd name="T35" fmla="*/ 0 h 2368"/>
                <a:gd name="T36" fmla="*/ 7 w 776"/>
                <a:gd name="T37" fmla="*/ 0 h 2368"/>
                <a:gd name="T38" fmla="*/ 8 w 776"/>
                <a:gd name="T39" fmla="*/ 0 h 2368"/>
                <a:gd name="T40" fmla="*/ 7 w 776"/>
                <a:gd name="T41" fmla="*/ 0 h 2368"/>
                <a:gd name="T42" fmla="*/ 8 w 776"/>
                <a:gd name="T43" fmla="*/ 0 h 2368"/>
                <a:gd name="T44" fmla="*/ 7 w 776"/>
                <a:gd name="T45" fmla="*/ 0 h 2368"/>
                <a:gd name="T46" fmla="*/ 8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805" name="Freeform 106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806" name="Freeform 107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807" name="Freeform 108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 rot="373000">
            <a:off x="6970713" y="2738438"/>
            <a:ext cx="2840037" cy="2227262"/>
            <a:chOff x="2928" y="384"/>
            <a:chExt cx="1789" cy="1403"/>
          </a:xfrm>
        </p:grpSpPr>
        <p:sp>
          <p:nvSpPr>
            <p:cNvPr id="22628" name="Oval 19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Times New Roman" pitchFamily="18" charset="0"/>
              </a:endParaRPr>
            </a:p>
          </p:txBody>
        </p:sp>
        <p:sp>
          <p:nvSpPr>
            <p:cNvPr id="22629" name="Oval 20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Times New Roman" pitchFamily="18" charset="0"/>
              </a:endParaRPr>
            </a:p>
          </p:txBody>
        </p:sp>
        <p:sp>
          <p:nvSpPr>
            <p:cNvPr id="22630" name="Freeform 21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31" name="Freeform 22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32" name="Freeform 23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33" name="Freeform 24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34" name="Freeform 25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35" name="Freeform 26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36" name="Freeform 27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37" name="Freeform 28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38" name="Freeform 29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39" name="Freeform 30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40" name="Freeform 31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41" name="Freeform 32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42" name="Freeform 33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43" name="Freeform 34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44" name="Freeform 35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45" name="Freeform 36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46" name="Freeform 37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47" name="Freeform 38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48" name="Freeform 39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49" name="Freeform 40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50" name="Freeform 41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51" name="Freeform 42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52" name="Freeform 43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53" name="Freeform 44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54" name="Freeform 45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55" name="Freeform 46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56" name="Freeform 47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57" name="Freeform 48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58" name="Freeform 49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59" name="Freeform 50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60" name="Freeform 51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61" name="Freeform 52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62" name="Freeform 53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63" name="Freeform 54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64" name="Freeform 55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65" name="Freeform 56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66" name="Freeform 57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67" name="Freeform 58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68" name="Freeform 59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69" name="Freeform 60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70" name="Freeform 61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71" name="Freeform 62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72" name="Freeform 63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73" name="Freeform 64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74" name="Freeform 65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75" name="Freeform 66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76" name="Freeform 67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77" name="Freeform 68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78" name="Freeform 69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79" name="Freeform 70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80" name="Freeform 71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81" name="Freeform 72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82" name="Freeform 73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83" name="Freeform 74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84" name="Freeform 75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85" name="Freeform 76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86" name="Freeform 77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87" name="Freeform 78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88" name="Freeform 79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89" name="Freeform 80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90" name="Freeform 81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91" name="Freeform 82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92" name="Freeform 83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93" name="Freeform 84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94" name="Freeform 85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95" name="Freeform 86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96" name="Freeform 87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97" name="Arc 88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98" name="Arc 89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vi-VN"/>
            </a:p>
          </p:txBody>
        </p:sp>
        <p:sp>
          <p:nvSpPr>
            <p:cNvPr id="22699" name="Arc 90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00" name="Arc 91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01" name="Arc 92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02" name="Arc 93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03" name="Arc 94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04" name="Arc 95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05" name="Freeform 96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06" name="Freeform 97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07" name="Arc 98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08" name="Arc 99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09" name="Arc 100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10" name="Freeform 101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11" name="Freeform 102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12" name="Freeform 103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13" name="Freeform 104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14" name="Freeform 105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3 w 776"/>
                <a:gd name="T3" fmla="*/ 0 h 2368"/>
                <a:gd name="T4" fmla="*/ 1 w 776"/>
                <a:gd name="T5" fmla="*/ 0 h 2368"/>
                <a:gd name="T6" fmla="*/ 3 w 776"/>
                <a:gd name="T7" fmla="*/ 0 h 2368"/>
                <a:gd name="T8" fmla="*/ 2 w 776"/>
                <a:gd name="T9" fmla="*/ 0 h 2368"/>
                <a:gd name="T10" fmla="*/ 4 w 776"/>
                <a:gd name="T11" fmla="*/ 0 h 2368"/>
                <a:gd name="T12" fmla="*/ 3 w 776"/>
                <a:gd name="T13" fmla="*/ 0 h 2368"/>
                <a:gd name="T14" fmla="*/ 5 w 776"/>
                <a:gd name="T15" fmla="*/ 0 h 2368"/>
                <a:gd name="T16" fmla="*/ 4 w 776"/>
                <a:gd name="T17" fmla="*/ 0 h 2368"/>
                <a:gd name="T18" fmla="*/ 5 w 776"/>
                <a:gd name="T19" fmla="*/ 0 h 2368"/>
                <a:gd name="T20" fmla="*/ 5 w 776"/>
                <a:gd name="T21" fmla="*/ 0 h 2368"/>
                <a:gd name="T22" fmla="*/ 6 w 776"/>
                <a:gd name="T23" fmla="*/ 0 h 2368"/>
                <a:gd name="T24" fmla="*/ 6 w 776"/>
                <a:gd name="T25" fmla="*/ 0 h 2368"/>
                <a:gd name="T26" fmla="*/ 7 w 776"/>
                <a:gd name="T27" fmla="*/ 0 h 2368"/>
                <a:gd name="T28" fmla="*/ 6 w 776"/>
                <a:gd name="T29" fmla="*/ 0 h 2368"/>
                <a:gd name="T30" fmla="*/ 7 w 776"/>
                <a:gd name="T31" fmla="*/ 0 h 2368"/>
                <a:gd name="T32" fmla="*/ 7 w 776"/>
                <a:gd name="T33" fmla="*/ 0 h 2368"/>
                <a:gd name="T34" fmla="*/ 7 w 776"/>
                <a:gd name="T35" fmla="*/ 0 h 2368"/>
                <a:gd name="T36" fmla="*/ 7 w 776"/>
                <a:gd name="T37" fmla="*/ 0 h 2368"/>
                <a:gd name="T38" fmla="*/ 8 w 776"/>
                <a:gd name="T39" fmla="*/ 0 h 2368"/>
                <a:gd name="T40" fmla="*/ 7 w 776"/>
                <a:gd name="T41" fmla="*/ 0 h 2368"/>
                <a:gd name="T42" fmla="*/ 8 w 776"/>
                <a:gd name="T43" fmla="*/ 0 h 2368"/>
                <a:gd name="T44" fmla="*/ 7 w 776"/>
                <a:gd name="T45" fmla="*/ 0 h 2368"/>
                <a:gd name="T46" fmla="*/ 8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15" name="Freeform 106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16" name="Freeform 107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717" name="Freeform 108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 rot="373000">
            <a:off x="476250" y="4191000"/>
            <a:ext cx="2840038" cy="2227263"/>
            <a:chOff x="2928" y="384"/>
            <a:chExt cx="1789" cy="1403"/>
          </a:xfrm>
        </p:grpSpPr>
        <p:sp>
          <p:nvSpPr>
            <p:cNvPr id="22538" name="Oval 19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Times New Roman" pitchFamily="18" charset="0"/>
              </a:endParaRPr>
            </a:p>
          </p:txBody>
        </p:sp>
        <p:sp>
          <p:nvSpPr>
            <p:cNvPr id="22539" name="Oval 20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Times New Roman" pitchFamily="18" charset="0"/>
              </a:endParaRPr>
            </a:p>
          </p:txBody>
        </p:sp>
        <p:sp>
          <p:nvSpPr>
            <p:cNvPr id="22540" name="Freeform 21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41" name="Freeform 22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42" name="Freeform 23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43" name="Freeform 24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44" name="Freeform 25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45" name="Freeform 26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46" name="Freeform 27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47" name="Freeform 28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48" name="Freeform 29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49" name="Freeform 30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50" name="Freeform 31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51" name="Freeform 32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52" name="Freeform 33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53" name="Freeform 34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54" name="Freeform 35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55" name="Freeform 36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56" name="Freeform 37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57" name="Freeform 38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58" name="Freeform 39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59" name="Freeform 40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60" name="Freeform 41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61" name="Freeform 42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62" name="Freeform 43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63" name="Freeform 44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64" name="Freeform 45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65" name="Freeform 46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66" name="Freeform 47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67" name="Freeform 48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68" name="Freeform 49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69" name="Freeform 50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70" name="Freeform 51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71" name="Freeform 52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72" name="Freeform 53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73" name="Freeform 54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74" name="Freeform 55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75" name="Freeform 56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76" name="Freeform 57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77" name="Freeform 58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78" name="Freeform 59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79" name="Freeform 60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80" name="Freeform 61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81" name="Freeform 62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82" name="Freeform 63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83" name="Freeform 64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84" name="Freeform 65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85" name="Freeform 66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86" name="Freeform 67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87" name="Freeform 68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88" name="Freeform 69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89" name="Freeform 70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90" name="Freeform 71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91" name="Freeform 72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92" name="Freeform 73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93" name="Freeform 74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94" name="Freeform 75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95" name="Freeform 76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96" name="Freeform 77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97" name="Freeform 78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98" name="Freeform 79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599" name="Freeform 80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00" name="Freeform 81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01" name="Freeform 82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02" name="Freeform 83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03" name="Freeform 84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04" name="Freeform 85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05" name="Freeform 86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06" name="Freeform 87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07" name="Arc 88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08" name="Arc 89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vi-VN"/>
            </a:p>
          </p:txBody>
        </p:sp>
        <p:sp>
          <p:nvSpPr>
            <p:cNvPr id="22609" name="Arc 90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10" name="Arc 91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11" name="Arc 92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12" name="Arc 93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13" name="Arc 94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14" name="Arc 95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15" name="Freeform 96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16" name="Freeform 97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17" name="Arc 98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18" name="Arc 99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19" name="Arc 100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20" name="Freeform 101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21" name="Freeform 102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22" name="Freeform 103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23" name="Freeform 104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24" name="Freeform 105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3 w 776"/>
                <a:gd name="T3" fmla="*/ 0 h 2368"/>
                <a:gd name="T4" fmla="*/ 1 w 776"/>
                <a:gd name="T5" fmla="*/ 0 h 2368"/>
                <a:gd name="T6" fmla="*/ 3 w 776"/>
                <a:gd name="T7" fmla="*/ 0 h 2368"/>
                <a:gd name="T8" fmla="*/ 2 w 776"/>
                <a:gd name="T9" fmla="*/ 0 h 2368"/>
                <a:gd name="T10" fmla="*/ 4 w 776"/>
                <a:gd name="T11" fmla="*/ 0 h 2368"/>
                <a:gd name="T12" fmla="*/ 3 w 776"/>
                <a:gd name="T13" fmla="*/ 0 h 2368"/>
                <a:gd name="T14" fmla="*/ 5 w 776"/>
                <a:gd name="T15" fmla="*/ 0 h 2368"/>
                <a:gd name="T16" fmla="*/ 4 w 776"/>
                <a:gd name="T17" fmla="*/ 0 h 2368"/>
                <a:gd name="T18" fmla="*/ 5 w 776"/>
                <a:gd name="T19" fmla="*/ 0 h 2368"/>
                <a:gd name="T20" fmla="*/ 5 w 776"/>
                <a:gd name="T21" fmla="*/ 0 h 2368"/>
                <a:gd name="T22" fmla="*/ 6 w 776"/>
                <a:gd name="T23" fmla="*/ 0 h 2368"/>
                <a:gd name="T24" fmla="*/ 6 w 776"/>
                <a:gd name="T25" fmla="*/ 0 h 2368"/>
                <a:gd name="T26" fmla="*/ 7 w 776"/>
                <a:gd name="T27" fmla="*/ 0 h 2368"/>
                <a:gd name="T28" fmla="*/ 6 w 776"/>
                <a:gd name="T29" fmla="*/ 0 h 2368"/>
                <a:gd name="T30" fmla="*/ 7 w 776"/>
                <a:gd name="T31" fmla="*/ 0 h 2368"/>
                <a:gd name="T32" fmla="*/ 7 w 776"/>
                <a:gd name="T33" fmla="*/ 0 h 2368"/>
                <a:gd name="T34" fmla="*/ 7 w 776"/>
                <a:gd name="T35" fmla="*/ 0 h 2368"/>
                <a:gd name="T36" fmla="*/ 7 w 776"/>
                <a:gd name="T37" fmla="*/ 0 h 2368"/>
                <a:gd name="T38" fmla="*/ 8 w 776"/>
                <a:gd name="T39" fmla="*/ 0 h 2368"/>
                <a:gd name="T40" fmla="*/ 7 w 776"/>
                <a:gd name="T41" fmla="*/ 0 h 2368"/>
                <a:gd name="T42" fmla="*/ 8 w 776"/>
                <a:gd name="T43" fmla="*/ 0 h 2368"/>
                <a:gd name="T44" fmla="*/ 7 w 776"/>
                <a:gd name="T45" fmla="*/ 0 h 2368"/>
                <a:gd name="T46" fmla="*/ 8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25" name="Freeform 106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26" name="Freeform 107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627" name="Freeform 108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pic>
        <p:nvPicPr>
          <p:cNvPr id="285" name="FAPremierLeagueOfficialTheme-Dannha_37a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229600" y="6705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341" fill="hold"/>
                                        <p:tgtEl>
                                          <p:spTgt spid="2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341"/>
                            </p:stCondLst>
                            <p:childTnLst>
                              <p:par>
                                <p:cTn id="11" presetID="8" presetClass="emph" presetSubtype="0" repeatCount="200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_ELEARNING - BINH\_Tai nguyen\Hinh nen PowerPoint\Hinh nen\147bb33a28309c348047f918c9a13a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2163763"/>
            <a:ext cx="6553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1.Vì sao chúng ta phải tiết kiệm tiền của?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_ELEARNING - BINH\_Tai nguyen\Hinh nen PowerPoint\Hinh nen\147bb33a28309c348047f918c9a13a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43000" y="2163763"/>
            <a:ext cx="6553200" cy="2308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2. Chúng ta cần phải tiết kiệm tiền của như thế nào là hợp lý?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_ELEARNING - BINH\_Tai nguyen\Hinh nen PowerPoint\Hinh nen\147bb33a28309c348047f918c9a13a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1981200"/>
            <a:ext cx="6553200" cy="2308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3. Em hãy đọc câu ca dao hoặc tục ngữ nói về việc tiết kiệm?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228600"/>
            <a:ext cx="9144000" cy="6324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00400" y="762000"/>
            <a:ext cx="286969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Ghi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nhớ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09600" y="1946275"/>
            <a:ext cx="807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000066"/>
                </a:solidFill>
                <a:latin typeface="Tahoma" pitchFamily="34" charset="0"/>
              </a:rPr>
              <a:t>Tiền bạc, của cải là mồ hôi công sức của bao người lao động. Vì vậy, chúng ta cần phải tiết kiệm, không được sử dụng tiền của phung phí.</a:t>
            </a:r>
          </a:p>
          <a:p>
            <a:pPr algn="ctr"/>
            <a:r>
              <a:rPr lang="en-US" sz="3200" b="1">
                <a:solidFill>
                  <a:srgbClr val="000066"/>
                </a:solidFill>
                <a:latin typeface="Tahoma" pitchFamily="34" charset="0"/>
              </a:rPr>
              <a:t>Ở đây một hạt cơm rơi </a:t>
            </a:r>
          </a:p>
          <a:p>
            <a:pPr algn="ctr"/>
            <a:r>
              <a:rPr lang="en-US" sz="3200" b="1">
                <a:solidFill>
                  <a:srgbClr val="000066"/>
                </a:solidFill>
                <a:latin typeface="Tahoma" pitchFamily="34" charset="0"/>
              </a:rPr>
              <a:t>Ngoài kia bao giọt mồ hôi thấm đồng</a:t>
            </a:r>
          </a:p>
        </p:txBody>
      </p:sp>
      <p:pic>
        <p:nvPicPr>
          <p:cNvPr id="26629" name="Picture 9" descr="A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5078413"/>
            <a:ext cx="2057400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 descr="A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891088"/>
            <a:ext cx="2273300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32" descr="JULY4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32" descr="JULY4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-1524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_ELEARNING - BINH\_Tai nguyen\Hinh nen PowerPoint\Hinh nen\3-768x5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9602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09600" y="914400"/>
            <a:ext cx="8382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752600"/>
            <a:ext cx="8001000" cy="452431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1.Thực </a:t>
            </a:r>
            <a:r>
              <a:rPr lang="en-US" sz="48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8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48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48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8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8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8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8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8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48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8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2.Chuẩn </a:t>
            </a:r>
            <a:r>
              <a:rPr lang="en-US" sz="48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8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48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48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/14-SGK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5"/>
          <p:cNvSpPr>
            <a:spLocks noChangeArrowheads="1"/>
          </p:cNvSpPr>
          <p:nvPr/>
        </p:nvSpPr>
        <p:spPr bwMode="auto">
          <a:xfrm>
            <a:off x="2209800" y="1828800"/>
            <a:ext cx="45720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3300"/>
                </a:solidFill>
              </a:rPr>
              <a:t>VỀ NHÀ </a:t>
            </a:r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2209800" y="3048000"/>
            <a:ext cx="411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Học bài và xem trước bài : </a:t>
            </a:r>
            <a:r>
              <a:rPr lang="en-US" sz="2400" b="1">
                <a:solidFill>
                  <a:srgbClr val="0066FF"/>
                </a:solidFill>
              </a:rPr>
              <a:t>TÂY NGUYÊN</a:t>
            </a:r>
          </a:p>
          <a:p>
            <a:r>
              <a:rPr lang="en-US" sz="2400" b="1"/>
              <a:t>                    ( sgk trang 82 )</a:t>
            </a:r>
          </a:p>
        </p:txBody>
      </p:sp>
      <p:pic>
        <p:nvPicPr>
          <p:cNvPr id="28676" name="Picture 21" descr="j02321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4675" y="3981450"/>
            <a:ext cx="2303463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gtbrd01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2057400" y="2611438"/>
            <a:ext cx="5257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0033CC"/>
                </a:solidFill>
                <a:latin typeface="Times New Roman" pitchFamily="18" charset="0"/>
              </a:rPr>
              <a:t>Củng cố - Dặn dò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3"/>
          <p:cNvSpPr>
            <a:spLocks noChangeArrowheads="1" noChangeShapeType="1" noTextEdit="1"/>
          </p:cNvSpPr>
          <p:nvPr/>
        </p:nvSpPr>
        <p:spPr bwMode="auto">
          <a:xfrm>
            <a:off x="-1524000" y="5410200"/>
            <a:ext cx="12382500" cy="76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642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CHÚC CÁC  EM CHĂM NGOAN HỌC GIỎI!</a:t>
            </a:r>
          </a:p>
        </p:txBody>
      </p:sp>
      <p:pic>
        <p:nvPicPr>
          <p:cNvPr id="29699" name="Picture 21" descr="465af332e957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640013"/>
            <a:ext cx="2590800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1" descr="465af332e957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371600"/>
            <a:ext cx="2590800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1" descr="465af332e957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563813"/>
            <a:ext cx="2590800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 descr="Bauernbar">
            <a:hlinkClick r:id="rId4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0"/>
            <a:ext cx="51054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5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286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5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0" y="4495800"/>
            <a:ext cx="2286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5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6819900" y="4533900"/>
            <a:ext cx="2286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5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6819900" y="38100"/>
            <a:ext cx="2286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4" descr="Bauernbar">
            <a:hlinkClick r:id="rId4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5638800"/>
            <a:ext cx="510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_ELEARNING - BINH\_Tai nguyen\Hinh nen PowerPoint\Hinh nen\thu-vien-hinh-nen-dep-cho-slide-powerpoint-2007-anh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0"/>
            <a:ext cx="9144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81000" y="304800"/>
            <a:ext cx="8458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1: Vì sao chúng ta phải tiết kiệm tiền của? 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57200" y="2590800"/>
            <a:ext cx="8458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2: Em hãy kể việc em đã làm thể hiện em đã biết tiết kiệm tiền của?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_ELEARNING - BINH\_Tai nguyen\Hinh nen PowerPoint\Hinh nen\thu-vien-hinh-nen-dep-cho-slide-powerpoint-2007-anh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0"/>
            <a:ext cx="9144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381000" y="304800"/>
            <a:ext cx="8458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3:Em hãy điền từ ngữ thích hợp vào chỗ trống để hoàn thành ghi nhớ của bài </a:t>
            </a:r>
            <a:r>
              <a:rPr lang="en-US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kiệm tiền của.</a:t>
            </a:r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304800" y="2514600"/>
            <a:ext cx="84582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 bạc của cải là              ,             của bao người lao động . Vì vậy chúng ta cần phải                 , không được sử dụng tiền của  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495800" y="2971800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0" y="3046413"/>
            <a:ext cx="1600200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81400" y="4953000"/>
            <a:ext cx="2057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19400" y="4267200"/>
            <a:ext cx="20574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00800" y="3046413"/>
            <a:ext cx="1447800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953000" y="2438400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451350" y="2438400"/>
            <a:ext cx="1797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mồ hôi</a:t>
            </a:r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477000" y="2438400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178550" y="2438400"/>
            <a:ext cx="2203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 sức </a:t>
            </a:r>
            <a:endParaRPr lang="en-US" sz="4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429000" y="3733800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(3)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867025" y="3657600"/>
            <a:ext cx="2238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kiệm </a:t>
            </a:r>
            <a:endParaRPr lang="en-US" sz="4000"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419600" y="4343400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(4)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429000" y="4343400"/>
            <a:ext cx="2540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phung phí</a:t>
            </a:r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_ELEARNING - BINH\_Tai nguyen\Hinh nen PowerPoint\Hinh nen\My-Journal-PPT-Backgrounds-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08046" y="914400"/>
            <a:ext cx="8431154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Đạo</a:t>
            </a:r>
            <a:r>
              <a:rPr lang="en-US" sz="54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đức</a:t>
            </a:r>
            <a:r>
              <a:rPr lang="en-US" sz="54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en-US" sz="54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Tiết</a:t>
            </a:r>
            <a:r>
              <a:rPr lang="en-US" sz="54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kiệm</a:t>
            </a:r>
            <a:r>
              <a:rPr lang="en-US" sz="54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tiền</a:t>
            </a:r>
            <a:r>
              <a:rPr lang="en-US" sz="54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của</a:t>
            </a:r>
            <a:r>
              <a:rPr lang="en-US" sz="54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en-US" sz="5400" b="1" dirty="0" err="1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Tiết</a:t>
            </a:r>
            <a:r>
              <a:rPr lang="en-US" sz="5400" b="1" dirty="0">
                <a:ln w="11430"/>
                <a:solidFill>
                  <a:srgbClr val="00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2)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0600" y="5029200"/>
            <a:ext cx="1600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S11</a:t>
            </a:r>
          </a:p>
        </p:txBody>
      </p:sp>
      <p:pic>
        <p:nvPicPr>
          <p:cNvPr id="6" name="Picture 6" descr="G:\tiết kiệm tiền của lớp 4\tiet.ki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895600"/>
            <a:ext cx="5943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_ELEARNING - BINH\_Tai nguyen\Hinh nen PowerPoint\Hinh nen\3-768x5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602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2133600"/>
            <a:ext cx="8382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76200" y="76200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4: Những việc làm nào trong các việc dưới đây là tiết kiệm tiền của ?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1143000"/>
            <a:ext cx="739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gìn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1752600"/>
            <a:ext cx="746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gìn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quần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áo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.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0" y="2362200"/>
            <a:ext cx="998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c)Vẽ bậy, bôi bẩn ra sách vở, bàn ghế, tường lớp học .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0" y="2971800"/>
            <a:ext cx="708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d) Xé sách vở 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3505200"/>
            <a:ext cx="723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đ)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Làm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mất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sách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vở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đồ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dùng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học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tập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0" y="4038600"/>
            <a:ext cx="762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e)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Vứt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sách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vở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đồ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dùng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đồ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chơi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bừa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bãi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.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0" y="4572000"/>
            <a:ext cx="731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g)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Không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xin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tiền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ãn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quà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vặt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0" y="5114925"/>
            <a:ext cx="754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h)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Ăn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hết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suất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cơm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của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mình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0" y="5638800"/>
            <a:ext cx="739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i)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Quên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khóa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vòi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nước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.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0" y="6172200"/>
            <a:ext cx="769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k)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Tắt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điện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khi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ra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khỏi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phòng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16200000" flipH="1">
            <a:off x="952500" y="3390900"/>
            <a:ext cx="6858000" cy="76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1027113"/>
            <a:ext cx="4267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</a:rPr>
              <a:t>a) Giữ gìn sách vở, đồ dùng học tập 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2170113"/>
            <a:ext cx="43116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</a:rPr>
              <a:t>b) Giữ gìn quần áo, đồ dùng, đồ chơi .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0" y="4608513"/>
            <a:ext cx="43545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</a:rPr>
              <a:t>h)Ăn hết suất cơm của mình.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0" y="5751513"/>
            <a:ext cx="44434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</a:rPr>
              <a:t>k)Tắt điện khi ra khỏi phòng .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0" y="3389313"/>
            <a:ext cx="39084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</a:rPr>
              <a:t>g) Không xin tiền ăn quà vặt.</a:t>
            </a:r>
          </a:p>
        </p:txBody>
      </p:sp>
      <p:sp>
        <p:nvSpPr>
          <p:cNvPr id="9230" name="TextBox 15"/>
          <p:cNvSpPr txBox="1">
            <a:spLocks noChangeArrowheads="1"/>
          </p:cNvSpPr>
          <p:nvPr/>
        </p:nvSpPr>
        <p:spPr bwMode="auto">
          <a:xfrm>
            <a:off x="241300" y="76200"/>
            <a:ext cx="3721100" cy="95408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</a:rPr>
              <a:t>Những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việc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kiệm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tiền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3" grpId="0"/>
      <p:bldP spid="92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etkiemdie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742950"/>
            <a:ext cx="70866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37&quot;&gt;&lt;property id=&quot;20148&quot; value=&quot;5&quot;/&gt;&lt;property id=&quot;20300&quot; value=&quot;Slide 5&quot;/&gt;&lt;property id=&quot;20307&quot; value=&quot;263&quot;/&gt;&lt;/object&gt;&lt;object type=&quot;3&quot; unique_id=&quot;10038&quot;&gt;&lt;property id=&quot;20148&quot; value=&quot;5&quot;/&gt;&lt;property id=&quot;20300&quot; value=&quot;Slide 6&quot;/&gt;&lt;property id=&quot;20307&quot; value=&quot;265&quot;/&gt;&lt;/object&gt;&lt;object type=&quot;3&quot; unique_id=&quot;10039&quot;&gt;&lt;property id=&quot;20148&quot; value=&quot;5&quot;/&gt;&lt;property id=&quot;20300&quot; value=&quot;Slide 7&quot;/&gt;&lt;property id=&quot;20307&quot; value=&quot;264&quot;/&gt;&lt;/object&gt;&lt;object type=&quot;3&quot; unique_id=&quot;10040&quot;&gt;&lt;property id=&quot;20148&quot; value=&quot;5&quot;/&gt;&lt;property id=&quot;20300&quot; value=&quot;Slide 8&quot;/&gt;&lt;property id=&quot;20307&quot; value=&quot;266&quot;/&gt;&lt;/object&gt;&lt;object type=&quot;3&quot; unique_id=&quot;10271&quot;&gt;&lt;property id=&quot;20148&quot; value=&quot;5&quot;/&gt;&lt;property id=&quot;20300&quot; value=&quot;Slide 4&quot;/&gt;&lt;property id=&quot;20307&quot; value=&quot;270&quot;/&gt;&lt;/object&gt;&lt;object type=&quot;3&quot; unique_id=&quot;10273&quot;&gt;&lt;property id=&quot;20148&quot; value=&quot;5&quot;/&gt;&lt;property id=&quot;20300&quot; value=&quot;Slide 13&quot;/&gt;&lt;property id=&quot;20307&quot; value=&quot;273&quot;/&gt;&lt;/object&gt;&lt;object type=&quot;3&quot; unique_id=&quot;10274&quot;&gt;&lt;property id=&quot;20148&quot; value=&quot;5&quot;/&gt;&lt;property id=&quot;20300&quot; value=&quot;Slide 14&quot;/&gt;&lt;property id=&quot;20307&quot; value=&quot;274&quot;/&gt;&lt;/object&gt;&lt;object type=&quot;3&quot; unique_id=&quot;10275&quot;&gt;&lt;property id=&quot;20148&quot; value=&quot;5&quot;/&gt;&lt;property id=&quot;20300&quot; value=&quot;Slide 15&quot;/&gt;&lt;property id=&quot;20307&quot; value=&quot;275&quot;/&gt;&lt;/object&gt;&lt;object type=&quot;3&quot; unique_id=&quot;10276&quot;&gt;&lt;property id=&quot;20148&quot; value=&quot;5&quot;/&gt;&lt;property id=&quot;20300&quot; value=&quot;Slide 10&quot;/&gt;&lt;property id=&quot;20307&quot; value=&quot;276&quot;/&gt;&lt;/object&gt;&lt;object type=&quot;3&quot; unique_id=&quot;10277&quot;&gt;&lt;property id=&quot;20148&quot; value=&quot;5&quot;/&gt;&lt;property id=&quot;20300&quot; value=&quot;Slide 16&quot;/&gt;&lt;property id=&quot;20307&quot; value=&quot;267&quot;/&gt;&lt;/object&gt;&lt;object type=&quot;3&quot; unique_id=&quot;10278&quot;&gt;&lt;property id=&quot;20148&quot; value=&quot;5&quot;/&gt;&lt;property id=&quot;20300&quot; value=&quot;Slide 17&quot;/&gt;&lt;property id=&quot;20307&quot; value=&quot;268&quot;/&gt;&lt;/object&gt;&lt;object type=&quot;3&quot; unique_id=&quot;10279&quot;&gt;&lt;property id=&quot;20148&quot; value=&quot;5&quot;/&gt;&lt;property id=&quot;20300&quot; value=&quot;Slide 18&quot;/&gt;&lt;property id=&quot;20307&quot; value=&quot;269&quot;/&gt;&lt;/object&gt;&lt;object type=&quot;3&quot; unique_id=&quot;10280&quot;&gt;&lt;property id=&quot;20148&quot; value=&quot;5&quot;/&gt;&lt;property id=&quot;20300&quot; value=&quot;Slide 19&quot;/&gt;&lt;property id=&quot;20307&quot; value=&quot;271&quot;/&gt;&lt;/object&gt;&lt;object type=&quot;3&quot; unique_id=&quot;10281&quot;&gt;&lt;property id=&quot;20148&quot; value=&quot;5&quot;/&gt;&lt;property id=&quot;20300&quot; value=&quot;Slide 20&quot;/&gt;&lt;property id=&quot;20307&quot; value=&quot;272&quot;/&gt;&lt;/object&gt;&lt;object type=&quot;3&quot; unique_id=&quot;10282&quot;&gt;&lt;property id=&quot;20148&quot; value=&quot;5&quot;/&gt;&lt;property id=&quot;20300&quot; value=&quot;Slide 21&quot;/&gt;&lt;property id=&quot;20307&quot; value=&quot;283&quot;/&gt;&lt;/object&gt;&lt;object type=&quot;3&quot; unique_id=&quot;10283&quot;&gt;&lt;property id=&quot;20148&quot; value=&quot;5&quot;/&gt;&lt;property id=&quot;20300&quot; value=&quot;Slide 22&quot;/&gt;&lt;property id=&quot;20307&quot; value=&quot;278&quot;/&gt;&lt;/object&gt;&lt;object type=&quot;3&quot; unique_id=&quot;10284&quot;&gt;&lt;property id=&quot;20148&quot; value=&quot;5&quot;/&gt;&lt;property id=&quot;20300&quot; value=&quot;Slide 23&quot;/&gt;&lt;property id=&quot;20307&quot; value=&quot;285&quot;/&gt;&lt;/object&gt;&lt;object type=&quot;3&quot; unique_id=&quot;10285&quot;&gt;&lt;property id=&quot;20148&quot; value=&quot;5&quot;/&gt;&lt;property id=&quot;20300&quot; value=&quot;Slide 24&quot;/&gt;&lt;property id=&quot;20307&quot; value=&quot;284&quot;/&gt;&lt;/object&gt;&lt;object type=&quot;3&quot; unique_id=&quot;10286&quot;&gt;&lt;property id=&quot;20148&quot; value=&quot;5&quot;/&gt;&lt;property id=&quot;20300&quot; value=&quot;Slide 25&quot;/&gt;&lt;property id=&quot;20307&quot; value=&quot;286&quot;/&gt;&lt;/object&gt;&lt;object type=&quot;3&quot; unique_id=&quot;10287&quot;&gt;&lt;property id=&quot;20148&quot; value=&quot;5&quot;/&gt;&lt;property id=&quot;20300&quot; value=&quot;Slide 26&quot;/&gt;&lt;property id=&quot;20307&quot; value=&quot;289&quot;/&gt;&lt;/object&gt;&lt;object type=&quot;3&quot; unique_id=&quot;10288&quot;&gt;&lt;property id=&quot;20148&quot; value=&quot;5&quot;/&gt;&lt;property id=&quot;20300&quot; value=&quot;Slide 27&quot;/&gt;&lt;property id=&quot;20307&quot; value=&quot;288&quot;/&gt;&lt;/object&gt;&lt;object type=&quot;3&quot; unique_id=&quot;10370&quot;&gt;&lt;property id=&quot;20148&quot; value=&quot;5&quot;/&gt;&lt;property id=&quot;20300&quot; value=&quot;Slide 11&quot;/&gt;&lt;property id=&quot;20307&quot; value=&quot;291&quot;/&gt;&lt;/object&gt;&lt;object type=&quot;3&quot; unique_id=&quot;10371&quot;&gt;&lt;property id=&quot;20148&quot; value=&quot;5&quot;/&gt;&lt;property id=&quot;20300&quot; value=&quot;Slide 12&quot;/&gt;&lt;property id=&quot;20307&quot; value=&quot;292&quot;/&gt;&lt;/object&gt;&lt;object type=&quot;3&quot; unique_id=&quot;10400&quot;&gt;&lt;property id=&quot;20148&quot; value=&quot;5&quot;/&gt;&lt;property id=&quot;20300&quot; value=&quot;Slide 9&quot;/&gt;&lt;property id=&quot;20307&quot; value=&quot;293&quot;/&gt;&lt;/object&gt;&lt;/object&gt;&lt;/object&gt;&lt;/database&gt;"/>
  <p:tag name="SECTOMILLISECCONVERTED" val="1"/>
  <p:tag name="VIOLETID" val="12438142"/>
  <p:tag name="VIOLETTITLE" val="Bài 4. Tiết kiệm tiền của"/>
  <p:tag name="VIOLETLESSON" val="4"/>
  <p:tag name="VIOLETCATID" val="2225"/>
  <p:tag name="VIOLETSUBJECT" val="Đạo đức 4"/>
  <p:tag name="VIOLETAUTHORID" val="9311753"/>
  <p:tag name="VIOLETAUTHORNAME" val="Lê Thị Nga"/>
  <p:tag name="VIOLETAUTHORAVATAR" val="no_avatar.jpg"/>
  <p:tag name="VIOLETAUTHORADDRESS" val="Trường Tiểu Học Phùng Chí Kiên  - Tỉnh Bắc Kạn"/>
  <p:tag name="VIOLETDATE" val="2018-10-13 16:56:41"/>
  <p:tag name="VIOLETHIT" val="158"/>
  <p:tag name="VIOLETLIKE" val="1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815</Words>
  <Application>Microsoft Office PowerPoint</Application>
  <PresentationFormat>On-screen Show (4:3)</PresentationFormat>
  <Paragraphs>83</Paragraphs>
  <Slides>28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Chủ đề của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Computer</cp:lastModifiedBy>
  <cp:revision>15</cp:revision>
  <dcterms:created xsi:type="dcterms:W3CDTF">2016-10-27T07:45:35Z</dcterms:created>
  <dcterms:modified xsi:type="dcterms:W3CDTF">2018-10-19T08:19:30Z</dcterms:modified>
</cp:coreProperties>
</file>